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7" r:id="rId4"/>
    <p:sldId id="258" r:id="rId5"/>
    <p:sldId id="260" r:id="rId6"/>
    <p:sldId id="298" r:id="rId7"/>
    <p:sldId id="262" r:id="rId8"/>
    <p:sldId id="263" r:id="rId9"/>
    <p:sldId id="304" r:id="rId10"/>
    <p:sldId id="264" r:id="rId11"/>
    <p:sldId id="265" r:id="rId12"/>
    <p:sldId id="266" r:id="rId13"/>
    <p:sldId id="267" r:id="rId14"/>
    <p:sldId id="268" r:id="rId15"/>
    <p:sldId id="269" r:id="rId16"/>
    <p:sldId id="283" r:id="rId17"/>
    <p:sldId id="270" r:id="rId18"/>
    <p:sldId id="282" r:id="rId19"/>
    <p:sldId id="284" r:id="rId20"/>
    <p:sldId id="271" r:id="rId21"/>
    <p:sldId id="272" r:id="rId22"/>
    <p:sldId id="274" r:id="rId23"/>
    <p:sldId id="308" r:id="rId24"/>
    <p:sldId id="273" r:id="rId25"/>
    <p:sldId id="277" r:id="rId26"/>
    <p:sldId id="276" r:id="rId27"/>
    <p:sldId id="285" r:id="rId28"/>
    <p:sldId id="278" r:id="rId29"/>
    <p:sldId id="280" r:id="rId30"/>
    <p:sldId id="279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9" r:id="rId42"/>
    <p:sldId id="296" r:id="rId43"/>
    <p:sldId id="300" r:id="rId44"/>
    <p:sldId id="295" r:id="rId45"/>
    <p:sldId id="301" r:id="rId46"/>
    <p:sldId id="302" r:id="rId47"/>
    <p:sldId id="303" r:id="rId48"/>
    <p:sldId id="306" r:id="rId49"/>
    <p:sldId id="30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5" autoAdjust="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4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6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0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7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7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7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2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4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17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3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0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493F1-0C5D-EB4B-876D-E836FA887277}" type="datetimeFigureOut">
              <a:rPr lang="en-US" smtClean="0"/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FC7A5-FF46-2940-8960-8231D817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oi.org/10.1016/J.Jneumeth.2007.03.02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EEG MVPA scripts 1.0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Johannes Fahrenfort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3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7984"/>
            <a:ext cx="8569022" cy="4492347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nFolds</a:t>
            </a:r>
            <a:r>
              <a:rPr lang="en-US" dirty="0" smtClean="0"/>
              <a:t> = how many folds you want to use in </a:t>
            </a:r>
            <a:br>
              <a:rPr lang="en-US" dirty="0" smtClean="0"/>
            </a:br>
            <a:r>
              <a:rPr lang="en-US" i="1" dirty="0" smtClean="0"/>
              <a:t>k</a:t>
            </a:r>
            <a:r>
              <a:rPr lang="en-US" dirty="0" smtClean="0"/>
              <a:t>-fold leave-one-out procedure</a:t>
            </a:r>
          </a:p>
          <a:p>
            <a:r>
              <a:rPr lang="en-US" dirty="0" err="1" smtClean="0"/>
              <a:t>cChannelset</a:t>
            </a:r>
            <a:r>
              <a:rPr lang="en-US" dirty="0"/>
              <a:t> </a:t>
            </a:r>
            <a:r>
              <a:rPr lang="en-US" dirty="0" smtClean="0"/>
              <a:t>= predefined </a:t>
            </a:r>
            <a:r>
              <a:rPr lang="en-US" dirty="0" err="1" smtClean="0"/>
              <a:t>channelsets</a:t>
            </a:r>
            <a:r>
              <a:rPr lang="en-US" dirty="0" smtClean="0"/>
              <a:t> to select electrodes (1 = uses all electrodes; 2 = uses occipital electrodes, 3 = uses parietal electrodes etc.), or like this '</a:t>
            </a:r>
            <a:r>
              <a:rPr lang="en-US" dirty="0" err="1" smtClean="0"/>
              <a:t>Oz,Pz,Iz</a:t>
            </a:r>
            <a:r>
              <a:rPr lang="en-US" dirty="0" smtClean="0"/>
              <a:t>’</a:t>
            </a:r>
          </a:p>
          <a:p>
            <a:r>
              <a:rPr lang="en-US" dirty="0"/>
              <a:t>m</a:t>
            </a:r>
            <a:r>
              <a:rPr lang="en-US" dirty="0" smtClean="0"/>
              <a:t>ethod = the method the LDA uses (e.g. linear), </a:t>
            </a:r>
            <a:br>
              <a:rPr lang="en-US" dirty="0" smtClean="0"/>
            </a:br>
            <a:r>
              <a:rPr lang="en-US" dirty="0" smtClean="0"/>
              <a:t>see                                and other options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/>
              <a:t>hr</a:t>
            </a:r>
            <a:r>
              <a:rPr lang="en-US" dirty="0" smtClean="0"/>
              <a:t>-far, bin, </a:t>
            </a:r>
            <a:r>
              <a:rPr lang="en-US" dirty="0" err="1" smtClean="0"/>
              <a:t>bintrain</a:t>
            </a:r>
            <a:r>
              <a:rPr lang="en-US" dirty="0" smtClean="0"/>
              <a:t>, </a:t>
            </a:r>
            <a:r>
              <a:rPr lang="en-US" dirty="0" err="1" smtClean="0"/>
              <a:t>bintest</a:t>
            </a:r>
            <a:r>
              <a:rPr lang="en-US" dirty="0" smtClean="0"/>
              <a:t>, </a:t>
            </a:r>
            <a:r>
              <a:rPr lang="en-US" dirty="0" err="1" smtClean="0"/>
              <a:t>randperm</a:t>
            </a:r>
            <a:r>
              <a:rPr lang="en-US" dirty="0" smtClean="0"/>
              <a:t>), see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3620" b="5682"/>
          <a:stretch/>
        </p:blipFill>
        <p:spPr>
          <a:xfrm>
            <a:off x="576095" y="1458304"/>
            <a:ext cx="5377661" cy="453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33" y="5319151"/>
            <a:ext cx="2756301" cy="329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555"/>
          <a:stretch/>
        </p:blipFill>
        <p:spPr>
          <a:xfrm>
            <a:off x="921912" y="6126480"/>
            <a:ext cx="4990879" cy="4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0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368"/>
          </a:xfrm>
        </p:spPr>
        <p:txBody>
          <a:bodyPr>
            <a:normAutofit/>
          </a:bodyPr>
          <a:lstStyle/>
          <a:p>
            <a:r>
              <a:rPr lang="en-US" dirty="0" err="1" smtClean="0"/>
              <a:t>crossclass</a:t>
            </a:r>
            <a:r>
              <a:rPr lang="en-US" dirty="0"/>
              <a:t> </a:t>
            </a:r>
            <a:r>
              <a:rPr lang="en-US" dirty="0" smtClean="0"/>
              <a:t>= compute only along the diagonal or compute the Generalization Across Time (GAT) matrix. This takes a LOT of time. You can add a second value to </a:t>
            </a:r>
            <a:r>
              <a:rPr lang="en-US" dirty="0" err="1" smtClean="0"/>
              <a:t>downsample</a:t>
            </a:r>
            <a:r>
              <a:rPr lang="en-US" dirty="0" smtClean="0"/>
              <a:t> the signal,</a:t>
            </a:r>
            <a:r>
              <a:rPr lang="en-US" dirty="0"/>
              <a:t> </a:t>
            </a:r>
            <a:r>
              <a:rPr lang="en-US" dirty="0" smtClean="0"/>
              <a:t>like this:                                       e.g. to </a:t>
            </a:r>
            <a:r>
              <a:rPr lang="en-US" dirty="0" err="1" smtClean="0"/>
              <a:t>downsample</a:t>
            </a:r>
            <a:r>
              <a:rPr lang="en-US" dirty="0" smtClean="0"/>
              <a:t> to 128 Hz (faster).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rp_baseline</a:t>
            </a:r>
            <a:r>
              <a:rPr lang="en-US" dirty="0" smtClean="0"/>
              <a:t> = baseline that should be used for each trial, e.g. </a:t>
            </a:r>
            <a:br>
              <a:rPr lang="en-US" dirty="0" smtClean="0"/>
            </a:br>
            <a:r>
              <a:rPr lang="en-US" dirty="0"/>
              <a:t>u</a:t>
            </a:r>
            <a:r>
              <a:rPr lang="en-US" dirty="0" smtClean="0"/>
              <a:t>ses a baseline between -250 and 0 </a:t>
            </a:r>
            <a:r>
              <a:rPr lang="en-US" dirty="0" err="1" smtClean="0"/>
              <a:t>ms.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3737991"/>
            <a:ext cx="3271711" cy="331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419" y="5269678"/>
            <a:ext cx="3933950" cy="3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7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onditions: indicate the condition classes you want to do classification for, should be string!</a:t>
            </a:r>
          </a:p>
          <a:p>
            <a:endParaRPr lang="en-US" dirty="0"/>
          </a:p>
          <a:p>
            <a:r>
              <a:rPr lang="en-US" dirty="0" smtClean="0"/>
              <a:t>Very useful function: </a:t>
            </a:r>
            <a:r>
              <a:rPr lang="en-US" dirty="0" err="1" smtClean="0"/>
              <a:t>cond_string.m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6539" r="31939" b="25365"/>
          <a:stretch/>
        </p:blipFill>
        <p:spPr>
          <a:xfrm>
            <a:off x="882985" y="2767721"/>
            <a:ext cx="7250558" cy="332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3" y="3920797"/>
            <a:ext cx="4318000" cy="134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5" y="5559973"/>
            <a:ext cx="10033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796" y="5585373"/>
            <a:ext cx="1092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2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US" dirty="0" smtClean="0"/>
              <a:t>xample in output folder (20 subjects)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32" r="-20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00689" y="2961883"/>
            <a:ext cx="301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channel set that was used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30552" y="2417379"/>
            <a:ext cx="148896" cy="544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20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US" dirty="0" smtClean="0"/>
              <a:t>xample output in </a:t>
            </a:r>
            <a:r>
              <a:rPr lang="en-US" dirty="0" err="1" smtClean="0"/>
              <a:t>matlab</a:t>
            </a:r>
            <a:r>
              <a:rPr lang="en-US" dirty="0" smtClean="0"/>
              <a:t> (1 subject)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129" b="980"/>
          <a:stretch/>
        </p:blipFill>
        <p:spPr>
          <a:xfrm>
            <a:off x="457200" y="1821793"/>
            <a:ext cx="8229600" cy="2890345"/>
          </a:xfrm>
        </p:spPr>
      </p:pic>
    </p:spTree>
    <p:extLst>
      <p:ext uri="{BB962C8B-B14F-4D97-AF65-F5344CB8AC3E}">
        <p14:creationId xmlns:p14="http://schemas.microsoft.com/office/powerpoint/2010/main" val="287085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435" r="-204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695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A confusion matrix is a table that is used to </a:t>
            </a:r>
            <a:r>
              <a:rPr lang="en-US" b="1" dirty="0" smtClean="0"/>
              <a:t>describe the performance of a classification model</a:t>
            </a:r>
            <a:r>
              <a:rPr lang="en-US" dirty="0" smtClean="0"/>
              <a:t> (or "classifier") on a set of test data for which the true values are known.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44" y="3813110"/>
            <a:ext cx="4902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LabelsOverTime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Confusion matrix: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folds * time (test) * time (train) * </a:t>
            </a:r>
            <a:br>
              <a:rPr lang="en-US" dirty="0" smtClean="0"/>
            </a:br>
            <a:r>
              <a:rPr lang="en-US" b="1" dirty="0" err="1" smtClean="0"/>
              <a:t>stimclass</a:t>
            </a:r>
            <a:r>
              <a:rPr lang="en-US" b="1" dirty="0" smtClean="0"/>
              <a:t> (actual) * </a:t>
            </a:r>
            <a:r>
              <a:rPr lang="en-US" b="1" dirty="0" err="1" smtClean="0"/>
              <a:t>stimclass</a:t>
            </a:r>
            <a:r>
              <a:rPr lang="en-US" b="1" dirty="0" smtClean="0"/>
              <a:t> (classifier)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97" y="1714500"/>
            <a:ext cx="3631178" cy="13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54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average accuracy performance: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49" y="2461298"/>
            <a:ext cx="4902200" cy="259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4415" y="3652253"/>
            <a:ext cx="70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= 60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24415" y="4370992"/>
            <a:ext cx="82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= 105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05159" y="3652252"/>
            <a:ext cx="185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Perf</a:t>
            </a:r>
            <a:r>
              <a:rPr lang="en-US" dirty="0" smtClean="0"/>
              <a:t> = 50/60 = .83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1534" y="4372538"/>
            <a:ext cx="209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Perf</a:t>
            </a:r>
            <a:r>
              <a:rPr lang="en-US" dirty="0" smtClean="0"/>
              <a:t> = 100/105 = .95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38749" y="5421407"/>
            <a:ext cx="4147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Average performance </a:t>
            </a:r>
            <a:r>
              <a:rPr lang="en-US" dirty="0" smtClean="0"/>
              <a:t>= (.83 + .95)/2 = </a:t>
            </a:r>
            <a:r>
              <a:rPr lang="en-US" b="1" dirty="0" smtClean="0"/>
              <a:t>.89</a:t>
            </a:r>
          </a:p>
          <a:p>
            <a:endParaRPr lang="en-US" b="1" dirty="0"/>
          </a:p>
          <a:p>
            <a:r>
              <a:rPr lang="en-US" dirty="0" smtClean="0"/>
              <a:t>(so </a:t>
            </a:r>
            <a:r>
              <a:rPr lang="en-US" b="1" dirty="0" smtClean="0"/>
              <a:t>NOT</a:t>
            </a:r>
            <a:r>
              <a:rPr lang="en-US" dirty="0" smtClean="0"/>
              <a:t> 150/165 = .91!)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You can also compute </a:t>
            </a:r>
            <a:r>
              <a:rPr lang="en-US" dirty="0" err="1" smtClean="0"/>
              <a:t>hr</a:t>
            </a:r>
            <a:r>
              <a:rPr lang="en-US" dirty="0" smtClean="0"/>
              <a:t>-far, d’ and other SDT measures (see help). This can only be done when you have only signal and noise. To do this, specify: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you do this, the </a:t>
            </a:r>
            <a:r>
              <a:rPr lang="en-US" b="1" dirty="0" smtClean="0"/>
              <a:t>first</a:t>
            </a:r>
            <a:r>
              <a:rPr lang="en-US" dirty="0" smtClean="0"/>
              <a:t> label should always be the </a:t>
            </a:r>
            <a:r>
              <a:rPr lang="en-US" b="1" dirty="0" smtClean="0"/>
              <a:t>signal</a:t>
            </a:r>
            <a:r>
              <a:rPr lang="en-US" dirty="0" smtClean="0"/>
              <a:t>, and the </a:t>
            </a:r>
            <a:r>
              <a:rPr lang="en-US" b="1" dirty="0" smtClean="0"/>
              <a:t>second</a:t>
            </a:r>
            <a:r>
              <a:rPr lang="en-US" dirty="0" smtClean="0"/>
              <a:t> label the </a:t>
            </a:r>
            <a:r>
              <a:rPr lang="en-US" b="1" dirty="0" smtClean="0"/>
              <a:t>noise</a:t>
            </a:r>
            <a:r>
              <a:rPr lang="en-US" dirty="0" smtClean="0"/>
              <a:t> stimulus!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49" y="3787752"/>
            <a:ext cx="4706024" cy="493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431" b="6372"/>
          <a:stretch/>
        </p:blipFill>
        <p:spPr>
          <a:xfrm>
            <a:off x="815207" y="3062269"/>
            <a:ext cx="4479251" cy="4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7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</a:p>
          <a:p>
            <a:r>
              <a:rPr lang="en-US" dirty="0" smtClean="0"/>
              <a:t>Visualization and statistics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Just very briefly:</a:t>
            </a:r>
            <a:endParaRPr lang="en-US" dirty="0"/>
          </a:p>
          <a:p>
            <a:r>
              <a:rPr lang="en-US" dirty="0" smtClean="0"/>
              <a:t>How this works with Lisa computing grid </a:t>
            </a:r>
          </a:p>
        </p:txBody>
      </p:sp>
    </p:spTree>
    <p:extLst>
      <p:ext uri="{BB962C8B-B14F-4D97-AF65-F5344CB8AC3E}">
        <p14:creationId xmlns:p14="http://schemas.microsoft.com/office/powerpoint/2010/main" val="195920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1706" r="-21706"/>
          <a:stretch>
            <a:fillRect/>
          </a:stretch>
        </p:blipFill>
        <p:spPr>
          <a:xfrm>
            <a:off x="737476" y="1792890"/>
            <a:ext cx="8229600" cy="45259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43" y="2864068"/>
            <a:ext cx="342390" cy="20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8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classify_TFR_data_from_eeglab.m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36455" cy="4525963"/>
          </a:xfrm>
        </p:spPr>
        <p:txBody>
          <a:bodyPr/>
          <a:lstStyle/>
          <a:p>
            <a:r>
              <a:rPr lang="en-US" dirty="0" smtClean="0"/>
              <a:t>The same principle, but now for time frequency</a:t>
            </a:r>
          </a:p>
          <a:p>
            <a:r>
              <a:rPr lang="en-US" dirty="0" smtClean="0"/>
              <a:t>This is a wrapper function which internally uses </a:t>
            </a:r>
            <a:r>
              <a:rPr lang="en-US" dirty="0" err="1" smtClean="0"/>
              <a:t>classify_TFR_data.m</a:t>
            </a:r>
            <a:r>
              <a:rPr lang="en-US" dirty="0" smtClean="0"/>
              <a:t> and </a:t>
            </a:r>
            <a:r>
              <a:rPr lang="en-US" dirty="0" err="1" smtClean="0"/>
              <a:t>compute_TFR_from_eeglab.m</a:t>
            </a:r>
            <a:endParaRPr lang="en-US" dirty="0" smtClean="0"/>
          </a:p>
          <a:p>
            <a:r>
              <a:rPr lang="en-US" dirty="0" smtClean="0"/>
              <a:t>For help on MVPA settings do:</a:t>
            </a:r>
          </a:p>
          <a:p>
            <a:endParaRPr lang="en-US" dirty="0"/>
          </a:p>
          <a:p>
            <a:r>
              <a:rPr lang="en-US" dirty="0" smtClean="0"/>
              <a:t>For TFR settings do (and/or modify):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30"/>
          <a:stretch/>
        </p:blipFill>
        <p:spPr>
          <a:xfrm>
            <a:off x="1044222" y="4986140"/>
            <a:ext cx="4151673" cy="385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77" y="6081934"/>
            <a:ext cx="5162518" cy="3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classify_TFR_data_from_eeglab.m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34" b="34"/>
          <a:stretch>
            <a:fillRect/>
          </a:stretch>
        </p:blipFill>
        <p:spPr>
          <a:xfrm>
            <a:off x="457200" y="1777715"/>
            <a:ext cx="8229600" cy="45259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257" y="1417638"/>
            <a:ext cx="1079474" cy="10794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2561" y="1328557"/>
            <a:ext cx="297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Running locally inside </a:t>
            </a:r>
            <a:r>
              <a:rPr lang="en-US" dirty="0" err="1" smtClean="0"/>
              <a:t>matlab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0625" y="2495067"/>
            <a:ext cx="5075997" cy="2519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443" y="3768749"/>
            <a:ext cx="1908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options are:</a:t>
            </a:r>
          </a:p>
          <a:p>
            <a:r>
              <a:rPr lang="en-US" dirty="0" smtClean="0"/>
              <a:t>‘evoked’ and</a:t>
            </a:r>
          </a:p>
          <a:p>
            <a:r>
              <a:rPr lang="en-US" dirty="0" smtClean="0"/>
              <a:t>‘induced’ power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478690" y="3415862"/>
            <a:ext cx="2040758" cy="814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TFR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36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esample_to</a:t>
            </a:r>
            <a:r>
              <a:rPr lang="en-US" dirty="0" smtClean="0"/>
              <a:t> = New sampling rate for the TFR analysis. Since the TFR signal is already intrinsically temporally smoothed, you don’t require all time samples.</a:t>
            </a:r>
          </a:p>
          <a:p>
            <a:r>
              <a:rPr lang="en-US" dirty="0" err="1" smtClean="0"/>
              <a:t>TFRmethod</a:t>
            </a:r>
            <a:r>
              <a:rPr lang="en-US" dirty="0" smtClean="0"/>
              <a:t>: total, evoked or induced, do you want total, evoked or induced TFRs. </a:t>
            </a:r>
            <a:br>
              <a:rPr lang="en-US" dirty="0" smtClean="0"/>
            </a:br>
            <a:r>
              <a:rPr lang="en-US" dirty="0" smtClean="0"/>
              <a:t>bin: do you want to take the average of the condition labels in each condition.</a:t>
            </a:r>
          </a:p>
          <a:p>
            <a:r>
              <a:rPr lang="en-US" dirty="0" smtClean="0"/>
              <a:t>Frequencies: can run up to 100, take frequency steps of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1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in output folder (20 subjects)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4137" b="-14137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322285" y="5542593"/>
            <a:ext cx="416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* time, separately for each frequency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10752" y="4328494"/>
            <a:ext cx="1584613" cy="1214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941" y="353107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* time, all frequencies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10752" y="2296165"/>
            <a:ext cx="1584613" cy="12140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2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output (1 subject)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7030" b="-270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45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5" r="-13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854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7779" r="-18777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640254" y="2058167"/>
            <a:ext cx="763550" cy="4190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ond1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ond2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ond3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ond4</a:t>
            </a:r>
          </a:p>
          <a:p>
            <a:pPr>
              <a:spcAft>
                <a:spcPts val="3800"/>
              </a:spcAft>
            </a:pPr>
            <a:r>
              <a:rPr lang="en-US" dirty="0"/>
              <a:t>c</a:t>
            </a:r>
            <a:r>
              <a:rPr lang="en-US" dirty="0" smtClean="0"/>
              <a:t>ond5</a:t>
            </a:r>
          </a:p>
          <a:p>
            <a:pPr>
              <a:spcAft>
                <a:spcPts val="3800"/>
              </a:spcAft>
            </a:pPr>
            <a:r>
              <a:rPr lang="en-US" dirty="0" smtClean="0"/>
              <a:t>cond6</a:t>
            </a:r>
          </a:p>
        </p:txBody>
      </p:sp>
    </p:spTree>
    <p:extLst>
      <p:ext uri="{BB962C8B-B14F-4D97-AF65-F5344CB8AC3E}">
        <p14:creationId xmlns:p14="http://schemas.microsoft.com/office/powerpoint/2010/main" val="81700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ClassOverTime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821" r="-158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238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03" y="3357426"/>
            <a:ext cx="7594600" cy="331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also indicate that you want to use a different dataset for training and for testing</a:t>
            </a:r>
          </a:p>
          <a:p>
            <a:r>
              <a:rPr lang="en-US" dirty="0" smtClean="0"/>
              <a:t>For example like this: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771" y="3016632"/>
            <a:ext cx="249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raining file     testing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72394" y="443226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raining labels     testing labels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4189" y="3359168"/>
            <a:ext cx="2321419" cy="409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363418" y="4801592"/>
            <a:ext cx="327730" cy="4554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357804" y="4801592"/>
            <a:ext cx="327730" cy="4554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369729" y="3359168"/>
            <a:ext cx="2321419" cy="409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05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yet on </a:t>
            </a:r>
            <a:r>
              <a:rPr lang="en-US" dirty="0" err="1" smtClean="0"/>
              <a:t>Github</a:t>
            </a:r>
            <a:r>
              <a:rPr lang="en-US" dirty="0" smtClean="0"/>
              <a:t> (but this is on my to do list)</a:t>
            </a:r>
          </a:p>
          <a:p>
            <a:r>
              <a:rPr lang="en-US" dirty="0" smtClean="0"/>
              <a:t>Freely available, I can give you non-write </a:t>
            </a:r>
            <a:r>
              <a:rPr lang="en-US" dirty="0" err="1" smtClean="0"/>
              <a:t>dropbox</a:t>
            </a:r>
            <a:r>
              <a:rPr lang="en-US" dirty="0" smtClean="0"/>
              <a:t> shared access</a:t>
            </a:r>
          </a:p>
          <a:p>
            <a:r>
              <a:rPr lang="en-US" dirty="0" smtClean="0"/>
              <a:t>If you need support, I am willing and able</a:t>
            </a:r>
          </a:p>
          <a:p>
            <a:r>
              <a:rPr lang="en-US" dirty="0" smtClean="0"/>
              <a:t>For considerable help at any phase, co-authorship would be much appreciated</a:t>
            </a:r>
          </a:p>
        </p:txBody>
      </p:sp>
    </p:spTree>
    <p:extLst>
      <p:ext uri="{BB962C8B-B14F-4D97-AF65-F5344CB8AC3E}">
        <p14:creationId xmlns:p14="http://schemas.microsoft.com/office/powerpoint/2010/main" val="74994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statistics and plotting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</a:p>
          <a:p>
            <a:r>
              <a:rPr lang="en-US" dirty="0" smtClean="0"/>
              <a:t>RAW:</a:t>
            </a:r>
          </a:p>
          <a:p>
            <a:pPr lvl="1"/>
            <a:r>
              <a:rPr lang="en-US" dirty="0" smtClean="0"/>
              <a:t>2D (only diagonal)</a:t>
            </a:r>
          </a:p>
          <a:p>
            <a:pPr lvl="1"/>
            <a:r>
              <a:rPr lang="en-US" dirty="0" smtClean="0"/>
              <a:t>3D (Generalization Across Time: GAT)</a:t>
            </a:r>
          </a:p>
          <a:p>
            <a:r>
              <a:rPr lang="en-US" dirty="0" smtClean="0"/>
              <a:t>TFR:</a:t>
            </a:r>
          </a:p>
          <a:p>
            <a:pPr lvl="1"/>
            <a:r>
              <a:rPr lang="en-US" dirty="0" smtClean="0"/>
              <a:t>3D (frequency-time)</a:t>
            </a:r>
          </a:p>
          <a:p>
            <a:pPr lvl="1"/>
            <a:r>
              <a:rPr lang="en-US" dirty="0" smtClean="0"/>
              <a:t>3D (GAT, for a specific frequency)</a:t>
            </a:r>
          </a:p>
        </p:txBody>
      </p:sp>
    </p:spTree>
    <p:extLst>
      <p:ext uri="{BB962C8B-B14F-4D97-AF65-F5344CB8AC3E}">
        <p14:creationId xmlns:p14="http://schemas.microsoft.com/office/powerpoint/2010/main" val="19130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Functionality: computing group averages + stats and plotting the classification results + </a:t>
            </a:r>
            <a:r>
              <a:rPr lang="en-US" dirty="0" err="1" smtClean="0"/>
              <a:t>topomaps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compute_group_MVPA.m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plot_MVPA.m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plot_MVPA_weights.m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First</a:t>
            </a:r>
            <a:r>
              <a:rPr lang="en-US" dirty="0" smtClean="0"/>
              <a:t> run </a:t>
            </a:r>
            <a:r>
              <a:rPr lang="en-US" dirty="0" err="1" smtClean="0"/>
              <a:t>compute_group_MVPA</a:t>
            </a:r>
            <a:r>
              <a:rPr lang="en-US" dirty="0" smtClean="0"/>
              <a:t>, </a:t>
            </a:r>
            <a:r>
              <a:rPr lang="en-US" i="1" dirty="0" smtClean="0"/>
              <a:t>then</a:t>
            </a:r>
            <a:r>
              <a:rPr lang="en-US" dirty="0" smtClean="0"/>
              <a:t> plot the result using </a:t>
            </a:r>
            <a:r>
              <a:rPr lang="en-US" dirty="0" err="1" smtClean="0"/>
              <a:t>plot_MVPA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14527" b="28469"/>
          <a:stretch/>
        </p:blipFill>
        <p:spPr>
          <a:xfrm>
            <a:off x="784929" y="2953717"/>
            <a:ext cx="580612" cy="16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compute_group_MVPA.m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rcRect t="-13635" b="-13635"/>
          <a:stretch>
            <a:fillRect/>
          </a:stretch>
        </p:blipFill>
        <p:spPr/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424" y="763530"/>
            <a:ext cx="1079474" cy="1079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770992"/>
            <a:ext cx="84996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c</a:t>
            </a:r>
            <a:r>
              <a:rPr lang="en-US" sz="1200" dirty="0" err="1" smtClean="0"/>
              <a:t>luster_based</a:t>
            </a:r>
            <a:r>
              <a:rPr lang="en-US" sz="1200" dirty="0" smtClean="0"/>
              <a:t>, see: Maris</a:t>
            </a:r>
            <a:r>
              <a:rPr lang="en-US" sz="1200" dirty="0"/>
              <a:t>, E., &amp; </a:t>
            </a:r>
            <a:r>
              <a:rPr lang="en-US" sz="1200" dirty="0" err="1"/>
              <a:t>Oostenveld</a:t>
            </a:r>
            <a:r>
              <a:rPr lang="en-US" sz="1200" dirty="0"/>
              <a:t>, R. (2007). Nonparametric statistical testing of EEG- and MEG-data. </a:t>
            </a:r>
            <a:r>
              <a:rPr lang="en-US" sz="1200" i="1" dirty="0"/>
              <a:t>Journal of Neuroscience Methods</a:t>
            </a:r>
            <a:r>
              <a:rPr lang="en-US" sz="1200" dirty="0"/>
              <a:t>, </a:t>
            </a:r>
            <a:r>
              <a:rPr lang="en-US" sz="1200" i="1" dirty="0"/>
              <a:t>164</a:t>
            </a:r>
            <a:r>
              <a:rPr lang="en-US" sz="1200" dirty="0"/>
              <a:t>(1), 177–190. </a:t>
            </a:r>
            <a:r>
              <a:rPr lang="en-US" sz="1200" dirty="0">
                <a:hlinkClick r:id="rId4"/>
              </a:rPr>
              <a:t>http://doi.org/10.1016/J.Jneumeth.</a:t>
            </a:r>
            <a:r>
              <a:rPr lang="en-US" sz="1200" dirty="0" smtClean="0">
                <a:hlinkClick r:id="rId4"/>
              </a:rPr>
              <a:t>2007.03.024</a:t>
            </a:r>
            <a:endParaRPr lang="en-US" sz="1200" dirty="0" smtClean="0"/>
          </a:p>
          <a:p>
            <a:r>
              <a:rPr lang="en-US" sz="1200" dirty="0" err="1"/>
              <a:t>f</a:t>
            </a:r>
            <a:r>
              <a:rPr lang="en-US" sz="1200" dirty="0" err="1" smtClean="0"/>
              <a:t>dr</a:t>
            </a:r>
            <a:r>
              <a:rPr lang="en-US" sz="1200" dirty="0" smtClean="0"/>
              <a:t>, see: </a:t>
            </a:r>
            <a:r>
              <a:rPr lang="en-US" sz="1200" dirty="0" err="1" smtClean="0"/>
              <a:t>Benjamini</a:t>
            </a:r>
            <a:r>
              <a:rPr lang="en-US" sz="1200" dirty="0" smtClean="0"/>
              <a:t>, Y., &amp; Hochberg, Y. (1995). Controlling the False Discovery Rate - a practical and powerful approach to multiple testing. </a:t>
            </a:r>
            <a:r>
              <a:rPr lang="en-US" sz="1200" i="1" dirty="0" smtClean="0"/>
              <a:t>Journal of the Royal Statistical Society Series B-Methodological</a:t>
            </a:r>
            <a:r>
              <a:rPr lang="en-US" sz="1200" dirty="0" smtClean="0"/>
              <a:t>, </a:t>
            </a:r>
            <a:r>
              <a:rPr lang="en-US" sz="1200" i="1" dirty="0" smtClean="0"/>
              <a:t>57</a:t>
            </a:r>
            <a:r>
              <a:rPr lang="en-US" sz="1200" dirty="0" smtClean="0"/>
              <a:t>(1), 289–300.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086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</a:t>
            </a:r>
            <a:r>
              <a:rPr lang="en-US" dirty="0" smtClean="0"/>
              <a:t>utput of </a:t>
            </a:r>
            <a:r>
              <a:rPr lang="en-US" dirty="0" err="1" smtClean="0"/>
              <a:t>compute_group_MVPA.m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</a:p>
          <a:p>
            <a:r>
              <a:rPr lang="en-US" dirty="0"/>
              <a:t>w</a:t>
            </a:r>
            <a:r>
              <a:rPr lang="en-US" dirty="0" smtClean="0"/>
              <a:t>eights</a:t>
            </a:r>
          </a:p>
          <a:p>
            <a:r>
              <a:rPr lang="en-US" dirty="0" err="1" smtClean="0"/>
              <a:t>gsettings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5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775" r="-1775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061964" y="1417638"/>
            <a:ext cx="696426" cy="5622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38" r="-1838"/>
          <a:stretch>
            <a:fillRect/>
          </a:stretch>
        </p:blipFill>
        <p:spPr>
          <a:xfrm>
            <a:off x="1063978" y="1417638"/>
            <a:ext cx="6979356" cy="3838377"/>
          </a:xfrm>
        </p:spPr>
      </p:pic>
      <p:sp>
        <p:nvSpPr>
          <p:cNvPr id="5" name="Rectangle 4"/>
          <p:cNvSpPr/>
          <p:nvPr/>
        </p:nvSpPr>
        <p:spPr>
          <a:xfrm>
            <a:off x="2858533" y="1310765"/>
            <a:ext cx="696426" cy="5622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332849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CovPatterns</a:t>
            </a:r>
            <a:r>
              <a:rPr lang="en-US" dirty="0" smtClean="0"/>
              <a:t> and </a:t>
            </a:r>
            <a:r>
              <a:rPr lang="en-US" dirty="0" err="1" smtClean="0"/>
              <a:t>CorPatterns</a:t>
            </a:r>
            <a:r>
              <a:rPr lang="en-US" dirty="0" smtClean="0"/>
              <a:t> are the product of weight matrix and data covariance and correlation matrix respectively. They are interpretable as neural sources, see</a:t>
            </a:r>
          </a:p>
          <a:p>
            <a:r>
              <a:rPr lang="en-US" sz="1200" dirty="0" err="1"/>
              <a:t>Haufe</a:t>
            </a:r>
            <a:r>
              <a:rPr lang="en-US" sz="1200" dirty="0"/>
              <a:t>, S., </a:t>
            </a:r>
            <a:r>
              <a:rPr lang="en-US" sz="1200" dirty="0" err="1"/>
              <a:t>Meinecke</a:t>
            </a:r>
            <a:r>
              <a:rPr lang="en-US" sz="1200" dirty="0"/>
              <a:t>, F., </a:t>
            </a:r>
            <a:r>
              <a:rPr lang="en-US" sz="1200" dirty="0" err="1"/>
              <a:t>Goergen</a:t>
            </a:r>
            <a:r>
              <a:rPr lang="en-US" sz="1200" dirty="0"/>
              <a:t>, K., </a:t>
            </a:r>
            <a:r>
              <a:rPr lang="en-US" sz="1200" dirty="0" err="1"/>
              <a:t>Daehne</a:t>
            </a:r>
            <a:r>
              <a:rPr lang="en-US" sz="1200" dirty="0"/>
              <a:t>, S., Haynes, J.-D., </a:t>
            </a:r>
            <a:r>
              <a:rPr lang="en-US" sz="1200" dirty="0" err="1"/>
              <a:t>Blankertz</a:t>
            </a:r>
            <a:r>
              <a:rPr lang="en-US" sz="1200" dirty="0"/>
              <a:t>, B., &amp; </a:t>
            </a:r>
            <a:r>
              <a:rPr lang="en-US" sz="1200" dirty="0" err="1"/>
              <a:t>Biessgmann</a:t>
            </a:r>
            <a:r>
              <a:rPr lang="en-US" sz="1200" dirty="0"/>
              <a:t>, F. (2014). On the interpretation of weight vectors of linear models in multivariate neuroimaging. </a:t>
            </a:r>
            <a:r>
              <a:rPr lang="en-US" sz="1200" i="1" dirty="0" err="1"/>
              <a:t>NeuroImage</a:t>
            </a:r>
            <a:r>
              <a:rPr lang="en-US" sz="1200" dirty="0"/>
              <a:t>, </a:t>
            </a:r>
            <a:r>
              <a:rPr lang="en-US" sz="1200" i="1" dirty="0"/>
              <a:t>87</a:t>
            </a:r>
            <a:r>
              <a:rPr lang="en-US" sz="1200" dirty="0"/>
              <a:t>, 96–110. http://</a:t>
            </a:r>
            <a:r>
              <a:rPr lang="en-US" sz="1200" dirty="0" err="1"/>
              <a:t>doi.org</a:t>
            </a:r>
            <a:r>
              <a:rPr lang="en-US" sz="1200" dirty="0"/>
              <a:t>/10.1016/j.neuroimage.2013.10.067</a:t>
            </a: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5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specified 4 slides back</a:t>
            </a:r>
            <a:endParaRPr lang="en-US" dirty="0"/>
          </a:p>
        </p:txBody>
      </p:sp>
      <p:pic>
        <p:nvPicPr>
          <p:cNvPr id="4" name="Content Placeholder 12"/>
          <p:cNvPicPr>
            <a:picLocks noChangeAspect="1"/>
          </p:cNvPicPr>
          <p:nvPr/>
        </p:nvPicPr>
        <p:blipFill rotWithShape="1">
          <a:blip r:embed="rId2"/>
          <a:srcRect t="20786" b="14323"/>
          <a:stretch/>
        </p:blipFill>
        <p:spPr>
          <a:xfrm>
            <a:off x="609600" y="2608020"/>
            <a:ext cx="8229600" cy="23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plot_MVPA.m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on to </a:t>
            </a:r>
            <a:r>
              <a:rPr lang="en-US" dirty="0" err="1" smtClean="0"/>
              <a:t>gsettings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442010"/>
            <a:ext cx="7632700" cy="351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0" y="5586426"/>
            <a:ext cx="1079474" cy="10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0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71" t="14320" r="48973" b="11944"/>
          <a:stretch/>
        </p:blipFill>
        <p:spPr>
          <a:xfrm>
            <a:off x="2097086" y="2052380"/>
            <a:ext cx="4621373" cy="422386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2988"/>
          <a:stretch/>
        </p:blipFill>
        <p:spPr>
          <a:xfrm>
            <a:off x="3225800" y="1472258"/>
            <a:ext cx="2692400" cy="22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2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(GAT)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66" t="16893" r="49969" b="14794"/>
          <a:stretch/>
        </p:blipFill>
        <p:spPr>
          <a:xfrm>
            <a:off x="1761547" y="1554188"/>
            <a:ext cx="5475816" cy="46561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8310"/>
          <a:stretch/>
        </p:blipFill>
        <p:spPr>
          <a:xfrm>
            <a:off x="2955558" y="1387893"/>
            <a:ext cx="2755900" cy="2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86" y="2172138"/>
            <a:ext cx="2321034" cy="2321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930" y="2379738"/>
            <a:ext cx="1909379" cy="1909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7448" y="4289117"/>
            <a:ext cx="183896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MVPA analysis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Visualization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Group stats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1084055" y="2172138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machine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6553374" y="1997248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Lisa cluster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7344" y="4372047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MVPA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154398" y="4196056"/>
            <a:ext cx="3239999" cy="396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154400" y="4749046"/>
            <a:ext cx="3239999" cy="395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73108" y="1997248"/>
            <a:ext cx="3755236" cy="3860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28344" y="1232972"/>
            <a:ext cx="87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 GUI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171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(time-frequency)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30" t="15720" r="48144" b="14795"/>
          <a:stretch/>
        </p:blipFill>
        <p:spPr>
          <a:xfrm>
            <a:off x="1556712" y="1526875"/>
            <a:ext cx="5863881" cy="49453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8310"/>
          <a:stretch/>
        </p:blipFill>
        <p:spPr>
          <a:xfrm>
            <a:off x="2955558" y="1387893"/>
            <a:ext cx="2755900" cy="2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7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(frequency = 10)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66" t="10736" r="49637" b="12450"/>
          <a:stretch/>
        </p:blipFill>
        <p:spPr>
          <a:xfrm>
            <a:off x="1939067" y="2059029"/>
            <a:ext cx="4711115" cy="447186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699353"/>
            <a:ext cx="2692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(GAT, frequency 10 Hz)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32" t="16600" r="50135" b="14795"/>
          <a:stretch/>
        </p:blipFill>
        <p:spPr>
          <a:xfrm>
            <a:off x="1597681" y="1974792"/>
            <a:ext cx="5339263" cy="45930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58" y="1504892"/>
            <a:ext cx="2755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7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stuff: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values from your matrices: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mask</a:t>
            </a:r>
            <a:r>
              <a:rPr lang="en-US" dirty="0" smtClean="0"/>
              <a:t> is a matrix that has the same size as </a:t>
            </a:r>
            <a:r>
              <a:rPr lang="en-US" i="1" dirty="0" err="1" smtClean="0"/>
              <a:t>stats.ClassOverTime</a:t>
            </a:r>
            <a:r>
              <a:rPr lang="en-US" dirty="0" smtClean="0"/>
              <a:t>, containing 1’s for regions that should be extracted and 0’s elsewhere. It outputs </a:t>
            </a:r>
            <a:r>
              <a:rPr lang="en-US" i="1" dirty="0"/>
              <a:t>averages(</a:t>
            </a:r>
            <a:r>
              <a:rPr lang="en-US" i="1" dirty="0" err="1"/>
              <a:t>cRoi,cCond,cSubj</a:t>
            </a:r>
            <a:r>
              <a:rPr lang="en-US" i="1" dirty="0"/>
              <a:t>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7" y="2396691"/>
            <a:ext cx="7581618" cy="6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7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and source </a:t>
            </a:r>
            <a:r>
              <a:rPr lang="en-US" dirty="0" err="1" smtClean="0"/>
              <a:t>topoplots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works properly when you include all electrodes in the MVPA analysis of course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Only makes sense when you plot the relation between two stimulus classes (scripts currently also only work when the initial analysis had two stimulus classes)</a:t>
            </a:r>
            <a:endParaRPr lang="en-US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 rotWithShape="1">
          <a:blip r:embed="rId2"/>
          <a:srcRect t="57259" r="76352" b="37314"/>
          <a:stretch/>
        </p:blipFill>
        <p:spPr>
          <a:xfrm>
            <a:off x="839552" y="2703599"/>
            <a:ext cx="3567933" cy="4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and source </a:t>
            </a:r>
            <a:r>
              <a:rPr lang="en-US" dirty="0" err="1" smtClean="0"/>
              <a:t>topoplots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5703" r="-5703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5" y="4076879"/>
            <a:ext cx="1079474" cy="1079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111" y="1230868"/>
            <a:ext cx="33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orrelation/class separability map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48111" y="1600200"/>
            <a:ext cx="804333" cy="488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75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</a:t>
            </a:r>
            <a:r>
              <a:rPr lang="en-US" dirty="0" smtClean="0"/>
              <a:t>eights (left) and correlation/class separability map(right)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972" b="-197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20889" y="6291112"/>
            <a:ext cx="804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 course you can also plot based on covariance matrix, see </a:t>
            </a:r>
            <a:r>
              <a:rPr lang="en-US" dirty="0" err="1" smtClean="0"/>
              <a:t>Haufe</a:t>
            </a:r>
            <a:r>
              <a:rPr lang="en-US" dirty="0" smtClean="0"/>
              <a:t> (2014)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2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about automation, Lisa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86" y="2172138"/>
            <a:ext cx="2321034" cy="232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930" y="2379738"/>
            <a:ext cx="1909379" cy="1909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7448" y="4289117"/>
            <a:ext cx="183896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MVPA analysis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Visualization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Group stats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1084055" y="2172138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machine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553374" y="1997248"/>
            <a:ext cx="17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Lisa cluster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77344" y="4372047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Preprocessing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MVPA analysis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154398" y="4069057"/>
            <a:ext cx="3058811" cy="396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54399" y="4833712"/>
            <a:ext cx="3058810" cy="395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183775" y="1700914"/>
            <a:ext cx="3755236" cy="3860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jobs on Lisa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88022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Functionality - two core functions: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create_qsub_files.m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run_local_instead_of_qsub.m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smtClean="0"/>
              <a:t>Always the same structure:</a:t>
            </a:r>
            <a:br>
              <a:rPr lang="en-US" dirty="0" smtClean="0"/>
            </a:br>
            <a:r>
              <a:rPr lang="en-US" dirty="0" err="1" smtClean="0"/>
              <a:t>create_qsub_files</a:t>
            </a:r>
            <a:r>
              <a:rPr lang="en-US" dirty="0" smtClean="0"/>
              <a:t>(</a:t>
            </a:r>
            <a:r>
              <a:rPr lang="en-US" i="1" dirty="0" err="1" smtClean="0">
                <a:solidFill>
                  <a:srgbClr val="FF0000"/>
                </a:solidFill>
              </a:rPr>
              <a:t>path_to_function</a:t>
            </a:r>
            <a:r>
              <a:rPr lang="en-US" i="1" dirty="0" smtClean="0">
                <a:solidFill>
                  <a:srgbClr val="FF0000"/>
                </a:solidFill>
              </a:rPr>
              <a:t>, </a:t>
            </a:r>
            <a:r>
              <a:rPr lang="en-US" i="1" dirty="0" err="1" smtClean="0">
                <a:solidFill>
                  <a:srgbClr val="FF0000"/>
                </a:solidFill>
              </a:rPr>
              <a:t>function_name</a:t>
            </a:r>
            <a:r>
              <a:rPr lang="en-US" i="1" dirty="0" smtClean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q</a:t>
            </a:r>
            <a:r>
              <a:rPr lang="en-US" i="1" dirty="0" err="1" smtClean="0">
                <a:solidFill>
                  <a:srgbClr val="FF0000"/>
                </a:solidFill>
              </a:rPr>
              <a:t>settings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varargs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belonging to function: 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filepath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,filenames,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outpath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varargs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etc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  <a:r>
              <a:rPr lang="en-US" i="1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473"/>
          <a:stretch/>
        </p:blipFill>
        <p:spPr>
          <a:xfrm>
            <a:off x="342541" y="2677992"/>
            <a:ext cx="679299" cy="11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8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create_qsub_files.m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Allows you to run all your subjects and all your parameter combinations in a single command</a:t>
            </a:r>
          </a:p>
          <a:p>
            <a:r>
              <a:rPr lang="en-US" dirty="0" smtClean="0"/>
              <a:t>Very powerful, but requires a bit of setup</a:t>
            </a:r>
          </a:p>
          <a:p>
            <a:r>
              <a:rPr lang="en-US" dirty="0" smtClean="0"/>
              <a:t>Creates job on Lisa computing cluster, which can be submitted and then creates all the output at once</a:t>
            </a:r>
          </a:p>
          <a:p>
            <a:r>
              <a:rPr lang="en-US" dirty="0" smtClean="0"/>
              <a:t>Will discuss this in detail another time, first process all of this, if some of you are interested, I will set up a second meeting to go over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0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Up to you, as long as the data are </a:t>
            </a:r>
            <a:r>
              <a:rPr lang="en-US" dirty="0" err="1" smtClean="0"/>
              <a:t>EEGlab</a:t>
            </a:r>
            <a:r>
              <a:rPr lang="en-US" dirty="0" smtClean="0"/>
              <a:t> format (.set files)</a:t>
            </a:r>
          </a:p>
          <a:p>
            <a:r>
              <a:rPr lang="en-US" dirty="0" smtClean="0"/>
              <a:t>I have found that removing eye-blinks has very little (=no) impact on classification accuracy, but my tasks have occipital sources of course</a:t>
            </a:r>
          </a:p>
          <a:p>
            <a:r>
              <a:rPr lang="en-US" dirty="0" smtClean="0"/>
              <a:t>My personal pipeline:</a:t>
            </a:r>
          </a:p>
          <a:p>
            <a:pPr lvl="1"/>
            <a:r>
              <a:rPr lang="en-US" dirty="0" smtClean="0"/>
              <a:t>Resample to 512 Hz (if applicable)</a:t>
            </a:r>
          </a:p>
          <a:p>
            <a:pPr lvl="1"/>
            <a:r>
              <a:rPr lang="en-US" dirty="0" err="1" smtClean="0"/>
              <a:t>Highpass</a:t>
            </a:r>
            <a:r>
              <a:rPr lang="en-US" dirty="0" smtClean="0"/>
              <a:t> filter (.1 Hz)</a:t>
            </a:r>
          </a:p>
          <a:p>
            <a:pPr lvl="1"/>
            <a:r>
              <a:rPr lang="en-US" dirty="0" smtClean="0"/>
              <a:t>Remove muscle artifact using customized fieldtrip script</a:t>
            </a:r>
          </a:p>
          <a:p>
            <a:pPr lvl="1"/>
            <a:r>
              <a:rPr lang="en-US" dirty="0" smtClean="0"/>
              <a:t>Epoch data, use </a:t>
            </a:r>
            <a:r>
              <a:rPr lang="en-US" b="1" i="1" dirty="0" smtClean="0"/>
              <a:t>numbers</a:t>
            </a:r>
            <a:r>
              <a:rPr lang="en-US" dirty="0" smtClean="0"/>
              <a:t> for conditions</a:t>
            </a:r>
          </a:p>
        </p:txBody>
      </p:sp>
    </p:spTree>
    <p:extLst>
      <p:ext uri="{BB962C8B-B14F-4D97-AF65-F5344CB8AC3E}">
        <p14:creationId xmlns:p14="http://schemas.microsoft.com/office/powerpoint/2010/main" val="3537496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of 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2" r="81529" b="84809"/>
          <a:stretch/>
        </p:blipFill>
        <p:spPr>
          <a:xfrm>
            <a:off x="621060" y="2718640"/>
            <a:ext cx="641805" cy="3814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1208249" y="2703401"/>
            <a:ext cx="34957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cripts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 err="1"/>
              <a:t>r</a:t>
            </a:r>
            <a:r>
              <a:rPr lang="en-US" dirty="0" err="1" smtClean="0"/>
              <a:t>un_pre_processing.m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err="1"/>
              <a:t>r</a:t>
            </a:r>
            <a:r>
              <a:rPr lang="en-US" dirty="0" err="1" smtClean="0"/>
              <a:t>un_RAW_eeglab_decoding.m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err="1"/>
              <a:t>r</a:t>
            </a:r>
            <a:r>
              <a:rPr lang="en-US" dirty="0" err="1" smtClean="0"/>
              <a:t>un_TFR_decoding.m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err="1"/>
              <a:t>r</a:t>
            </a:r>
            <a:r>
              <a:rPr lang="en-US" dirty="0" err="1" smtClean="0"/>
              <a:t>un_plotting_EEG.m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339260" y="2781660"/>
            <a:ext cx="3591374" cy="2557975"/>
            <a:chOff x="807859" y="2506141"/>
            <a:chExt cx="3591374" cy="25579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t="1991" r="63091" b="22549"/>
            <a:stretch/>
          </p:blipFill>
          <p:spPr>
            <a:xfrm>
              <a:off x="807859" y="2560761"/>
              <a:ext cx="1269955" cy="200009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flipH="1">
              <a:off x="2077814" y="2506141"/>
              <a:ext cx="1762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</a:t>
              </a:r>
              <a:r>
                <a:rPr lang="en-US" dirty="0" err="1" smtClean="0"/>
                <a:t>atlab_scripts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2077814" y="3059832"/>
              <a:ext cx="1762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behavior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flipH="1">
              <a:off x="2077814" y="3613523"/>
              <a:ext cx="2321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eeg_preprocessing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2077814" y="4167213"/>
              <a:ext cx="2321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</a:t>
              </a:r>
              <a:r>
                <a:rPr lang="en-US" dirty="0" err="1" smtClean="0"/>
                <a:t>eg_mvpa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2077814" y="4694784"/>
              <a:ext cx="2321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 </a:t>
              </a:r>
              <a:r>
                <a:rPr lang="en-US" dirty="0" err="1" smtClean="0"/>
                <a:t>etc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 flipH="1">
            <a:off x="457200" y="1984977"/>
            <a:ext cx="349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Experiment- specific scripts</a:t>
            </a:r>
          </a:p>
          <a:p>
            <a:r>
              <a:rPr lang="en-US" dirty="0" smtClean="0"/>
              <a:t>Always local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flipH="1">
            <a:off x="5339259" y="1984977"/>
            <a:ext cx="253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Core library functions</a:t>
            </a:r>
          </a:p>
          <a:p>
            <a:r>
              <a:rPr lang="en-US" dirty="0" smtClean="0"/>
              <a:t>Local and on server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2" y="3240464"/>
            <a:ext cx="511823" cy="17357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5444" y="5926667"/>
            <a:ext cx="511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give examples of these during this presentation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048000" y="4976212"/>
            <a:ext cx="239889" cy="8093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36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MVPA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Functionality - two core functions: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classify_RAW_eeglab_data.m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classify_TFR_data_from_eeglab.m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Always the same structure:</a:t>
            </a:r>
          </a:p>
          <a:p>
            <a:pPr marL="457200" lvl="1" indent="0">
              <a:buNone/>
            </a:pPr>
            <a:r>
              <a:rPr lang="en-US" dirty="0" smtClean="0"/>
              <a:t>function(</a:t>
            </a:r>
            <a:r>
              <a:rPr lang="en-US" i="1" dirty="0" err="1" smtClean="0"/>
              <a:t>filepath,filenames,outpath</a:t>
            </a:r>
            <a:r>
              <a:rPr lang="en-US" i="1" dirty="0"/>
              <a:t>,</a:t>
            </a:r>
            <a:r>
              <a:rPr lang="en-US" i="1" dirty="0" smtClean="0"/>
              <a:t>&lt;</a:t>
            </a:r>
            <a:r>
              <a:rPr lang="en-US" i="1" dirty="0" err="1" smtClean="0"/>
              <a:t>varargs</a:t>
            </a:r>
            <a:r>
              <a:rPr lang="en-US" i="1" dirty="0" smtClean="0"/>
              <a:t>&gt;)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0473"/>
          <a:stretch/>
        </p:blipFill>
        <p:spPr>
          <a:xfrm>
            <a:off x="313999" y="2721589"/>
            <a:ext cx="679299" cy="11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classify_RAW_eeglab_data.m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Performs MVPA analysis on </a:t>
            </a:r>
            <a:r>
              <a:rPr lang="en-US" dirty="0" err="1" smtClean="0"/>
              <a:t>eeglab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Assume we want to perform analysis on one subject, </a:t>
            </a:r>
            <a:r>
              <a:rPr lang="en-US" i="1" dirty="0" smtClean="0"/>
              <a:t>running locally inside </a:t>
            </a:r>
            <a:r>
              <a:rPr lang="en-US" i="1" dirty="0" err="1" smtClean="0"/>
              <a:t>matlab</a:t>
            </a:r>
            <a:r>
              <a:rPr lang="en-US" dirty="0" smtClean="0"/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85" y="3355368"/>
            <a:ext cx="7569200" cy="292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83" y="3423574"/>
            <a:ext cx="1079474" cy="10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26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/Users/VU-MBP/data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1941" r="-1019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582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5404</TotalTime>
  <Words>1180</Words>
  <Application>Microsoft Macintosh PowerPoint</Application>
  <PresentationFormat>On-screen Show (4:3)</PresentationFormat>
  <Paragraphs>194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EEG MVPA scripts 1.0</vt:lpstr>
      <vt:lpstr>What we’ll cover</vt:lpstr>
      <vt:lpstr>scripts</vt:lpstr>
      <vt:lpstr>Workflow</vt:lpstr>
      <vt:lpstr>Pre-processing</vt:lpstr>
      <vt:lpstr>Organization of scripts</vt:lpstr>
      <vt:lpstr>MVPA analysis</vt:lpstr>
      <vt:lpstr>classify_RAW_eeglab_data.m</vt:lpstr>
      <vt:lpstr>/Users/VU-MBP/data</vt:lpstr>
      <vt:lpstr>settings</vt:lpstr>
      <vt:lpstr>settings</vt:lpstr>
      <vt:lpstr>settings</vt:lpstr>
      <vt:lpstr>example in output folder (20 subjects)</vt:lpstr>
      <vt:lpstr>example output in matlab (1 subject)</vt:lpstr>
      <vt:lpstr>settings</vt:lpstr>
      <vt:lpstr>Confusion matrix</vt:lpstr>
      <vt:lpstr>LabelsOverTime</vt:lpstr>
      <vt:lpstr>ClassOverTime</vt:lpstr>
      <vt:lpstr>ClassOverTime</vt:lpstr>
      <vt:lpstr>ClassOverTime</vt:lpstr>
      <vt:lpstr>classify_TFR_data_from_eeglab.m</vt:lpstr>
      <vt:lpstr>classify_TFR_data_from_eeglab.m</vt:lpstr>
      <vt:lpstr>TFR settings</vt:lpstr>
      <vt:lpstr>example in output folder (20 subjects)</vt:lpstr>
      <vt:lpstr>example output (1 subject)</vt:lpstr>
      <vt:lpstr>settings</vt:lpstr>
      <vt:lpstr>settings</vt:lpstr>
      <vt:lpstr>ClassOverTime</vt:lpstr>
      <vt:lpstr>Things to note</vt:lpstr>
      <vt:lpstr>Group statistics and plotting</vt:lpstr>
      <vt:lpstr>Three core functions</vt:lpstr>
      <vt:lpstr>compute_group_MVPA.m</vt:lpstr>
      <vt:lpstr>output of compute_group_MVPA.m</vt:lpstr>
      <vt:lpstr>stats</vt:lpstr>
      <vt:lpstr>weights</vt:lpstr>
      <vt:lpstr>gsettings</vt:lpstr>
      <vt:lpstr>plot_MVPA.m</vt:lpstr>
      <vt:lpstr>2D plot</vt:lpstr>
      <vt:lpstr>3D (GAT)</vt:lpstr>
      <vt:lpstr>3D (time-frequency)</vt:lpstr>
      <vt:lpstr>2D (frequency = 10)</vt:lpstr>
      <vt:lpstr>3D (GAT, frequency 10 Hz)</vt:lpstr>
      <vt:lpstr>Other stuff:</vt:lpstr>
      <vt:lpstr>Weight and source topoplots</vt:lpstr>
      <vt:lpstr>Weight and source topoplots</vt:lpstr>
      <vt:lpstr>weights (left) and correlation/class separability map(right)</vt:lpstr>
      <vt:lpstr>So what about automation, Lisa etc?</vt:lpstr>
      <vt:lpstr>Running jobs on Lisa</vt:lpstr>
      <vt:lpstr>create_qsub_files.m</vt:lpstr>
    </vt:vector>
  </TitlesOfParts>
  <Company>Vrije Universiteit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EEG MVPA scripts 1.0</dc:title>
  <dc:creator>Johannes Fahrenfort</dc:creator>
  <cp:lastModifiedBy>Johannes Fahrenfort</cp:lastModifiedBy>
  <cp:revision>85</cp:revision>
  <dcterms:created xsi:type="dcterms:W3CDTF">2016-06-08T08:44:42Z</dcterms:created>
  <dcterms:modified xsi:type="dcterms:W3CDTF">2016-10-18T08:49:57Z</dcterms:modified>
</cp:coreProperties>
</file>